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57" r:id="rId10"/>
    <p:sldId id="268" r:id="rId11"/>
    <p:sldId id="258" r:id="rId12"/>
    <p:sldId id="269" r:id="rId13"/>
    <p:sldId id="266" r:id="rId14"/>
    <p:sldId id="263" r:id="rId15"/>
    <p:sldId id="289" r:id="rId16"/>
    <p:sldId id="275" r:id="rId17"/>
    <p:sldId id="290" r:id="rId18"/>
    <p:sldId id="274" r:id="rId19"/>
    <p:sldId id="270" r:id="rId20"/>
    <p:sldId id="273" r:id="rId21"/>
    <p:sldId id="276" r:id="rId22"/>
    <p:sldId id="284" r:id="rId23"/>
    <p:sldId id="285" r:id="rId24"/>
    <p:sldId id="286" r:id="rId25"/>
    <p:sldId id="287" r:id="rId26"/>
    <p:sldId id="288" r:id="rId27"/>
    <p:sldId id="272" r:id="rId2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0FAD0-DE7B-4C11-9BA6-1431D132E659}" type="datetimeFigureOut">
              <a:rPr lang="id-ID" smtClean="0"/>
              <a:t>30/04/2018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CF1A1-A7F4-464A-9BB2-FC2A0B1795B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023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3CD03C-C7BC-4906-8E03-1135467F53BF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9351-8328-4E23-98D0-ABE960AB7917}" type="datetimeFigureOut">
              <a:rPr lang="id-ID" smtClean="0"/>
              <a:t>30/04/2018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786C-D4F1-432C-94B2-84BFB62421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4459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9351-8328-4E23-98D0-ABE960AB7917}" type="datetimeFigureOut">
              <a:rPr lang="id-ID" smtClean="0"/>
              <a:t>30/04/2018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786C-D4F1-432C-94B2-84BFB62421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89847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9351-8328-4E23-98D0-ABE960AB7917}" type="datetimeFigureOut">
              <a:rPr lang="id-ID" smtClean="0"/>
              <a:t>30/04/2018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786C-D4F1-432C-94B2-84BFB62421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734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9351-8328-4E23-98D0-ABE960AB7917}" type="datetimeFigureOut">
              <a:rPr lang="id-ID" smtClean="0"/>
              <a:t>30/04/2018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786C-D4F1-432C-94B2-84BFB62421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677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9351-8328-4E23-98D0-ABE960AB7917}" type="datetimeFigureOut">
              <a:rPr lang="id-ID" smtClean="0"/>
              <a:t>30/04/2018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786C-D4F1-432C-94B2-84BFB62421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1434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9351-8328-4E23-98D0-ABE960AB7917}" type="datetimeFigureOut">
              <a:rPr lang="id-ID" smtClean="0"/>
              <a:t>30/04/2018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786C-D4F1-432C-94B2-84BFB62421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108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9351-8328-4E23-98D0-ABE960AB7917}" type="datetimeFigureOut">
              <a:rPr lang="id-ID" smtClean="0"/>
              <a:t>30/04/2018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786C-D4F1-432C-94B2-84BFB62421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017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9351-8328-4E23-98D0-ABE960AB7917}" type="datetimeFigureOut">
              <a:rPr lang="id-ID" smtClean="0"/>
              <a:t>30/04/2018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786C-D4F1-432C-94B2-84BFB62421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184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9351-8328-4E23-98D0-ABE960AB7917}" type="datetimeFigureOut">
              <a:rPr lang="id-ID" smtClean="0"/>
              <a:t>30/04/2018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786C-D4F1-432C-94B2-84BFB62421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493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9351-8328-4E23-98D0-ABE960AB7917}" type="datetimeFigureOut">
              <a:rPr lang="id-ID" smtClean="0"/>
              <a:t>30/04/2018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786C-D4F1-432C-94B2-84BFB62421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214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F9351-8328-4E23-98D0-ABE960AB7917}" type="datetimeFigureOut">
              <a:rPr lang="id-ID" smtClean="0"/>
              <a:t>30/04/2018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A786C-D4F1-432C-94B2-84BFB62421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368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F9351-8328-4E23-98D0-ABE960AB7917}" type="datetimeFigureOut">
              <a:rPr lang="id-ID" smtClean="0"/>
              <a:t>30/04/2018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A786C-D4F1-432C-94B2-84BFB62421E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580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8640960" cy="1728192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id-ID" sz="3200" dirty="0" smtClean="0"/>
              <a:t>“SERIBU WAJAH”</a:t>
            </a:r>
            <a:br>
              <a:rPr lang="id-ID" sz="3200" dirty="0" smtClean="0"/>
            </a:br>
            <a:r>
              <a:rPr lang="id-ID" sz="3200" dirty="0" smtClean="0"/>
              <a:t>KE(PUSTAKA)AN INDONESIA</a:t>
            </a:r>
            <a:br>
              <a:rPr lang="id-ID" sz="3200" dirty="0" smtClean="0"/>
            </a:br>
            <a:r>
              <a:rPr lang="id-ID" sz="3200" dirty="0" smtClean="0"/>
              <a:t>DI ERA MILENIAL</a:t>
            </a:r>
            <a:endParaRPr lang="id-ID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343000"/>
          </a:xfrm>
        </p:spPr>
        <p:txBody>
          <a:bodyPr/>
          <a:lstStyle/>
          <a:p>
            <a:r>
              <a:rPr lang="id-ID" dirty="0" smtClean="0"/>
              <a:t>Oleh:</a:t>
            </a:r>
          </a:p>
          <a:p>
            <a:r>
              <a:rPr lang="id-ID" dirty="0" smtClean="0"/>
              <a:t>Wiji Suwarno, S.PdI, S.IPI, M.Hum</a:t>
            </a:r>
            <a:endParaRPr lang="id-ID" dirty="0"/>
          </a:p>
        </p:txBody>
      </p:sp>
      <p:pic>
        <p:nvPicPr>
          <p:cNvPr id="4" name="Picture 10" descr="Hasil gambar untuk digital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680520" cy="217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15516" y="6381328"/>
            <a:ext cx="8748972" cy="437278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588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Single colour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57642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1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Multi colour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08113"/>
            <a:ext cx="8640960" cy="4485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58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Multi colour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AutoShape 2" descr="Image result for multicolour flower in yar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412777"/>
            <a:ext cx="8664896" cy="518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6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Multicolour Ilmu Perpustakaan</a:t>
            </a:r>
            <a:endParaRPr lang="id-ID" dirty="0"/>
          </a:p>
        </p:txBody>
      </p:sp>
      <p:sp>
        <p:nvSpPr>
          <p:cNvPr id="8" name="Oval 7"/>
          <p:cNvSpPr/>
          <p:nvPr/>
        </p:nvSpPr>
        <p:spPr>
          <a:xfrm>
            <a:off x="251520" y="1124744"/>
            <a:ext cx="5688632" cy="518457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pustaka</a:t>
            </a:r>
            <a:endParaRPr lang="id-ID" dirty="0"/>
          </a:p>
        </p:txBody>
      </p:sp>
      <p:sp>
        <p:nvSpPr>
          <p:cNvPr id="7" name="Oval 6"/>
          <p:cNvSpPr/>
          <p:nvPr/>
        </p:nvSpPr>
        <p:spPr>
          <a:xfrm>
            <a:off x="1043608" y="1628800"/>
            <a:ext cx="4104456" cy="4104456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pustaka</a:t>
            </a:r>
            <a:endParaRPr lang="id-ID" dirty="0"/>
          </a:p>
        </p:txBody>
      </p:sp>
      <p:sp>
        <p:nvSpPr>
          <p:cNvPr id="6" name="Oval 5"/>
          <p:cNvSpPr/>
          <p:nvPr/>
        </p:nvSpPr>
        <p:spPr>
          <a:xfrm>
            <a:off x="1467272" y="2280518"/>
            <a:ext cx="3248744" cy="30206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pustaka</a:t>
            </a:r>
            <a:endParaRPr lang="id-ID" dirty="0"/>
          </a:p>
        </p:txBody>
      </p:sp>
      <p:sp>
        <p:nvSpPr>
          <p:cNvPr id="4" name="Oval 3"/>
          <p:cNvSpPr/>
          <p:nvPr/>
        </p:nvSpPr>
        <p:spPr>
          <a:xfrm>
            <a:off x="2195736" y="2852936"/>
            <a:ext cx="1904860" cy="1800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pustaka</a:t>
            </a:r>
            <a:endParaRPr lang="id-ID" dirty="0"/>
          </a:p>
        </p:txBody>
      </p:sp>
      <p:sp>
        <p:nvSpPr>
          <p:cNvPr id="5" name="TextBox 4"/>
          <p:cNvSpPr txBox="1"/>
          <p:nvPr/>
        </p:nvSpPr>
        <p:spPr>
          <a:xfrm rot="2686774">
            <a:off x="3452524" y="28367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putakawan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824491">
            <a:off x="1353529" y="2862054"/>
            <a:ext cx="160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Perpustakaan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47158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pemustaka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95736" y="19168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budaya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95736" y="124577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Budaya informasi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9536" y="530120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Psikologi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340550" y="342435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Filsafat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5231555">
            <a:off x="3943898" y="3344467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Sosial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4139951" y="3573017"/>
            <a:ext cx="238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Sosiologi perpustakaan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8865" y="5756684"/>
            <a:ext cx="238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Psikologi perpustakaan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477853" y="3491715"/>
            <a:ext cx="2385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Filsafat   perpustakaan</a:t>
            </a:r>
            <a:endParaRPr lang="id-ID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>
            <a:stCxn id="8" idx="1"/>
            <a:endCxn id="6" idx="1"/>
          </p:cNvCxnSpPr>
          <p:nvPr/>
        </p:nvCxnSpPr>
        <p:spPr>
          <a:xfrm>
            <a:off x="1084601" y="1884008"/>
            <a:ext cx="858439" cy="8388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7"/>
          </p:cNvCxnSpPr>
          <p:nvPr/>
        </p:nvCxnSpPr>
        <p:spPr>
          <a:xfrm flipH="1">
            <a:off x="4168196" y="1884008"/>
            <a:ext cx="938875" cy="80283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39952" y="4831660"/>
            <a:ext cx="858439" cy="8388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3"/>
          </p:cNvCxnSpPr>
          <p:nvPr/>
        </p:nvCxnSpPr>
        <p:spPr>
          <a:xfrm flipV="1">
            <a:off x="1084601" y="4831660"/>
            <a:ext cx="814264" cy="7183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580112" y="5085184"/>
            <a:ext cx="3721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dirty="0" smtClean="0"/>
              <a:t>What next approach?</a:t>
            </a:r>
            <a:endParaRPr lang="id-ID" sz="4000" dirty="0"/>
          </a:p>
        </p:txBody>
      </p:sp>
      <p:sp>
        <p:nvSpPr>
          <p:cNvPr id="21" name="Bent Arrow 20"/>
          <p:cNvSpPr/>
          <p:nvPr/>
        </p:nvSpPr>
        <p:spPr>
          <a:xfrm rot="5400000">
            <a:off x="6032486" y="3192651"/>
            <a:ext cx="1728192" cy="176884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9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r>
              <a:rPr lang="id-ID" dirty="0" smtClean="0"/>
              <a:t>Budaya literasi</a:t>
            </a:r>
            <a:endParaRPr lang="id-ID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0658" t="25182" r="12759" b="11461"/>
          <a:stretch/>
        </p:blipFill>
        <p:spPr bwMode="auto">
          <a:xfrm>
            <a:off x="323528" y="1340768"/>
            <a:ext cx="8496944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5877272"/>
            <a:ext cx="8784976" cy="8640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“Menulis itu melahirkan yang batiin (</a:t>
            </a:r>
            <a:r>
              <a:rPr lang="id-ID" i="1" dirty="0" smtClean="0"/>
              <a:t>output</a:t>
            </a:r>
            <a:r>
              <a:rPr lang="id-ID" dirty="0" smtClean="0"/>
              <a:t>), </a:t>
            </a:r>
          </a:p>
          <a:p>
            <a:pPr algn="ctr"/>
            <a:r>
              <a:rPr lang="id-ID" dirty="0" smtClean="0"/>
              <a:t>dan membaca itu membatinkan yang lahir (</a:t>
            </a:r>
            <a:r>
              <a:rPr lang="id-ID" i="1" dirty="0" smtClean="0"/>
              <a:t>input</a:t>
            </a:r>
            <a:r>
              <a:rPr lang="id-ID" dirty="0" smtClean="0"/>
              <a:t>)”   </a:t>
            </a:r>
          </a:p>
          <a:p>
            <a:pPr algn="ctr"/>
            <a:r>
              <a:rPr lang="id-ID" dirty="0" smtClean="0"/>
              <a:t>(Suwarno, 2017)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2747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Kebutuhan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581204"/>
              </p:ext>
            </p:extLst>
          </p:nvPr>
        </p:nvGraphicFramePr>
        <p:xfrm>
          <a:off x="994477" y="1928178"/>
          <a:ext cx="712879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970"/>
                <a:gridCol w="2533407"/>
                <a:gridCol w="2088232"/>
                <a:gridCol w="1656183"/>
              </a:tblGrid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Klasifikasi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Jumlah  </a:t>
                      </a:r>
                      <a:r>
                        <a:rPr lang="id-ID" baseline="0" dirty="0" smtClean="0"/>
                        <a:t>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kebutuhan</a:t>
                      </a:r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id-ID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>
                          <a:solidFill>
                            <a:srgbClr val="FF0000"/>
                          </a:solidFill>
                        </a:rPr>
                        <a:t>Pustakawan</a:t>
                      </a:r>
                      <a:endParaRPr lang="id-ID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>
                          <a:solidFill>
                            <a:srgbClr val="FF0000"/>
                          </a:solidFill>
                        </a:rPr>
                        <a:t>3.179  orang</a:t>
                      </a:r>
                      <a:endParaRPr lang="id-ID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Perpustakaan sekolah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121.189 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Perpustakaan PT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2.428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Perpustakaan Umum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23.611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Perpustakaan Khusus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7.132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468246" y="51685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3" name="Oval 2"/>
          <p:cNvSpPr/>
          <p:nvPr/>
        </p:nvSpPr>
        <p:spPr>
          <a:xfrm>
            <a:off x="4427984" y="1988840"/>
            <a:ext cx="1944216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Arrow 5"/>
          <p:cNvSpPr/>
          <p:nvPr/>
        </p:nvSpPr>
        <p:spPr>
          <a:xfrm rot="12905927">
            <a:off x="6612888" y="3136302"/>
            <a:ext cx="1872208" cy="427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/>
        </p:nvSpPr>
        <p:spPr>
          <a:xfrm>
            <a:off x="1505837" y="4983872"/>
            <a:ext cx="292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Sumber: Perpusnas RI 2017</a:t>
            </a:r>
            <a:endParaRPr lang="id-ID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dirty="0" smtClean="0"/>
              <a:t>PUSTAKAWAN INDONESIA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436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  <a:solidFill>
            <a:schemeClr val="accent3"/>
          </a:solidFill>
        </p:spPr>
        <p:txBody>
          <a:bodyPr/>
          <a:lstStyle/>
          <a:p>
            <a:r>
              <a:rPr lang="id-ID" dirty="0" smtClean="0"/>
              <a:t>WAJAH PUSTAKAWAN INDONESIA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232" y="1916832"/>
            <a:ext cx="8219256" cy="4065315"/>
          </a:xfrm>
        </p:spPr>
        <p:txBody>
          <a:bodyPr/>
          <a:lstStyle/>
          <a:p>
            <a:r>
              <a:rPr lang="id-ID" dirty="0" smtClean="0"/>
              <a:t>Praktisi / teknisi</a:t>
            </a:r>
          </a:p>
          <a:p>
            <a:pPr marL="2063750" indent="-263525"/>
            <a:r>
              <a:rPr lang="id-ID" dirty="0" smtClean="0"/>
              <a:t>Scientist</a:t>
            </a:r>
          </a:p>
          <a:p>
            <a:pPr marL="3668713"/>
            <a:r>
              <a:rPr lang="id-ID" dirty="0" smtClean="0"/>
              <a:t>Peneliti</a:t>
            </a:r>
          </a:p>
          <a:p>
            <a:pPr marL="5026025"/>
            <a:r>
              <a:rPr lang="id-ID" dirty="0" smtClean="0"/>
              <a:t>Pengelola Jurnal</a:t>
            </a:r>
          </a:p>
          <a:p>
            <a:pPr marL="6632575" indent="-800100"/>
            <a:r>
              <a:rPr lang="id-ID" dirty="0" smtClean="0"/>
              <a:t>Penulis</a:t>
            </a:r>
            <a:endParaRPr lang="id-ID" dirty="0"/>
          </a:p>
        </p:txBody>
      </p:sp>
      <p:cxnSp>
        <p:nvCxnSpPr>
          <p:cNvPr id="5" name="Elbow Connector 4"/>
          <p:cNvCxnSpPr/>
          <p:nvPr/>
        </p:nvCxnSpPr>
        <p:spPr>
          <a:xfrm>
            <a:off x="971600" y="2636912"/>
            <a:ext cx="1872208" cy="50405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/>
          <p:nvPr/>
        </p:nvCxnSpPr>
        <p:spPr>
          <a:xfrm>
            <a:off x="2843808" y="3573016"/>
            <a:ext cx="2240632" cy="50405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>
            <a:off x="5076056" y="4509120"/>
            <a:ext cx="1584176" cy="50405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843808" y="314096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76056" y="407707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7504" y="1700808"/>
            <a:ext cx="360040" cy="4744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107504" y="5949280"/>
            <a:ext cx="8784976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801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id-ID" dirty="0" smtClean="0"/>
              <a:t>Penerbitan jurnal Indonesia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998739"/>
              </p:ext>
            </p:extLst>
          </p:nvPr>
        </p:nvGraphicFramePr>
        <p:xfrm>
          <a:off x="457200" y="1600200"/>
          <a:ext cx="8229600" cy="3926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432"/>
                <a:gridCol w="4683968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Penerbit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Jumlah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id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Perguruan Tinggi Umum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id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Perguruan Tinggi Islam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id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Dinas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id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Lembaga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id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Asosiasi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id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Kementerian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id-ID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id-ID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id-ID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id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d-ID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Jumlah</a:t>
                      </a:r>
                      <a:endParaRPr lang="id-ID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693588" y="5949280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/>
              <a:t>Sumber: PDII-LIPI, 2017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3086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id-ID" dirty="0" smtClean="0"/>
              <a:t>Librarian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3528392"/>
          </a:xfrm>
        </p:spPr>
        <p:txBody>
          <a:bodyPr/>
          <a:lstStyle/>
          <a:p>
            <a:pPr marL="4389438"/>
            <a:r>
              <a:rPr lang="id-ID" dirty="0" smtClean="0"/>
              <a:t>Teacher librarian</a:t>
            </a:r>
          </a:p>
          <a:p>
            <a:pPr marL="3584575"/>
            <a:r>
              <a:rPr lang="id-ID" dirty="0" smtClean="0"/>
              <a:t>Laison librarian</a:t>
            </a:r>
          </a:p>
          <a:p>
            <a:pPr marL="2324100"/>
            <a:r>
              <a:rPr lang="id-ID" dirty="0" smtClean="0"/>
              <a:t>Subject special librarian</a:t>
            </a:r>
          </a:p>
          <a:p>
            <a:pPr marL="1966913" indent="-803275"/>
            <a:r>
              <a:rPr lang="id-ID" dirty="0" smtClean="0"/>
              <a:t>Reseacher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1844824"/>
            <a:ext cx="504056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395536" y="6237312"/>
            <a:ext cx="84249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187624" y="1988840"/>
            <a:ext cx="3168352" cy="20522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76056" y="3501008"/>
            <a:ext cx="3168352" cy="205222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07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854968"/>
          </a:xfrm>
          <a:solidFill>
            <a:srgbClr val="92D050"/>
          </a:solidFill>
        </p:spPr>
        <p:txBody>
          <a:bodyPr/>
          <a:lstStyle/>
          <a:p>
            <a:r>
              <a:rPr lang="id-ID" dirty="0" smtClean="0"/>
              <a:t>WHAT WE HAVE TO DO?</a:t>
            </a:r>
            <a:endParaRPr lang="id-ID" dirty="0"/>
          </a:p>
        </p:txBody>
      </p:sp>
      <p:sp>
        <p:nvSpPr>
          <p:cNvPr id="6" name="16-Point Star 5"/>
          <p:cNvSpPr/>
          <p:nvPr/>
        </p:nvSpPr>
        <p:spPr>
          <a:xfrm>
            <a:off x="2987824" y="2276872"/>
            <a:ext cx="3600400" cy="3312368"/>
          </a:xfrm>
          <a:prstGeom prst="star16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/>
              <a:t>CHANGE </a:t>
            </a:r>
          </a:p>
          <a:p>
            <a:pPr algn="ctr"/>
            <a:r>
              <a:rPr lang="id-ID" sz="2400" dirty="0" smtClean="0"/>
              <a:t>THE  PARADIGM</a:t>
            </a:r>
            <a:endParaRPr lang="id-ID" sz="2400" dirty="0"/>
          </a:p>
        </p:txBody>
      </p:sp>
      <p:sp>
        <p:nvSpPr>
          <p:cNvPr id="7" name="Rectangle 6"/>
          <p:cNvSpPr/>
          <p:nvPr/>
        </p:nvSpPr>
        <p:spPr>
          <a:xfrm>
            <a:off x="395536" y="1772816"/>
            <a:ext cx="504056" cy="439248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395536" y="6237312"/>
            <a:ext cx="8424936" cy="50405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8316416" y="1772816"/>
            <a:ext cx="504056" cy="4392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395536" y="1196752"/>
            <a:ext cx="842493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0235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62500" y="242888"/>
            <a:ext cx="3810000" cy="5810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000" b="1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INTRODUCTION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00800"/>
            <a:ext cx="403860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anchor="b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Wiji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Suwarno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S.PdI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S.IPI,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M.Hum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9085" r="14999" b="15625"/>
          <a:stretch>
            <a:fillRect/>
          </a:stretch>
        </p:blipFill>
        <p:spPr bwMode="auto">
          <a:xfrm>
            <a:off x="4114800" y="3733800"/>
            <a:ext cx="4953000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2" r="10925" b="66360"/>
          <a:stretch>
            <a:fillRect/>
          </a:stretch>
        </p:blipFill>
        <p:spPr bwMode="auto">
          <a:xfrm>
            <a:off x="4070350" y="1546225"/>
            <a:ext cx="499745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8" name="Picture 2" descr="D:\Pictures\Camera Roll\IMG20170225145054.jpg"/>
          <p:cNvPicPr>
            <a:picLocks noChangeAspect="1" noChangeArrowheads="1"/>
          </p:cNvPicPr>
          <p:nvPr/>
        </p:nvPicPr>
        <p:blipFill>
          <a:blip r:embed="rId4" cstate="print"/>
          <a:srcRect l="22315" t="31613" r="24625" b="4417"/>
          <a:stretch>
            <a:fillRect/>
          </a:stretch>
        </p:blipFill>
        <p:spPr bwMode="auto">
          <a:xfrm flipH="1">
            <a:off x="0" y="0"/>
            <a:ext cx="4067944" cy="6381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8617271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09" y="260648"/>
            <a:ext cx="8229600" cy="792088"/>
          </a:xfrm>
          <a:solidFill>
            <a:srgbClr val="00B0F0"/>
          </a:solidFill>
        </p:spPr>
        <p:txBody>
          <a:bodyPr/>
          <a:lstStyle/>
          <a:p>
            <a:r>
              <a:rPr lang="id-ID" dirty="0" smtClean="0"/>
              <a:t>PARADIGMA KEPUSTAKAWANAN</a:t>
            </a:r>
            <a:endParaRPr lang="id-ID" dirty="0"/>
          </a:p>
        </p:txBody>
      </p:sp>
      <p:sp>
        <p:nvSpPr>
          <p:cNvPr id="3" name="Oval 2"/>
          <p:cNvSpPr/>
          <p:nvPr/>
        </p:nvSpPr>
        <p:spPr>
          <a:xfrm>
            <a:off x="251520" y="1268760"/>
            <a:ext cx="8784976" cy="4392488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/>
        </p:nvSpPr>
        <p:spPr>
          <a:xfrm>
            <a:off x="1835696" y="1810722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TEKNIS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4860032" y="1796868"/>
            <a:ext cx="2448272" cy="64807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FILOSOFIS</a:t>
            </a:r>
            <a:endParaRPr lang="id-ID" dirty="0"/>
          </a:p>
        </p:txBody>
      </p:sp>
      <p:sp>
        <p:nvSpPr>
          <p:cNvPr id="6" name="Rectangle 5"/>
          <p:cNvSpPr/>
          <p:nvPr/>
        </p:nvSpPr>
        <p:spPr>
          <a:xfrm>
            <a:off x="1691680" y="2996952"/>
            <a:ext cx="244827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TRADISIONAL</a:t>
            </a: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5652120" y="2996952"/>
            <a:ext cx="2448272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MILENIAL</a:t>
            </a:r>
            <a:endParaRPr lang="id-ID" dirty="0"/>
          </a:p>
        </p:txBody>
      </p:sp>
      <p:sp>
        <p:nvSpPr>
          <p:cNvPr id="8" name="Right Arrow 7"/>
          <p:cNvSpPr/>
          <p:nvPr/>
        </p:nvSpPr>
        <p:spPr>
          <a:xfrm>
            <a:off x="4248053" y="2063545"/>
            <a:ext cx="648072" cy="162018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ight Arrow 8"/>
          <p:cNvSpPr/>
          <p:nvPr/>
        </p:nvSpPr>
        <p:spPr>
          <a:xfrm>
            <a:off x="4139952" y="3158970"/>
            <a:ext cx="1512168" cy="32403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ectangle 11"/>
          <p:cNvSpPr/>
          <p:nvPr/>
        </p:nvSpPr>
        <p:spPr>
          <a:xfrm>
            <a:off x="2126464" y="4221088"/>
            <a:ext cx="1224136" cy="64807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LOKAL</a:t>
            </a:r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>
            <a:off x="4106684" y="4188920"/>
            <a:ext cx="1481635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KANONIKAL</a:t>
            </a:r>
            <a:endParaRPr lang="id-ID" dirty="0"/>
          </a:p>
        </p:txBody>
      </p:sp>
      <p:sp>
        <p:nvSpPr>
          <p:cNvPr id="14" name="Right Arrow 13"/>
          <p:cNvSpPr/>
          <p:nvPr/>
        </p:nvSpPr>
        <p:spPr>
          <a:xfrm>
            <a:off x="3350600" y="4383106"/>
            <a:ext cx="756084" cy="32403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ectangle 14"/>
          <p:cNvSpPr/>
          <p:nvPr/>
        </p:nvSpPr>
        <p:spPr>
          <a:xfrm>
            <a:off x="6366729" y="4188920"/>
            <a:ext cx="1301615" cy="6480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GLOBAL</a:t>
            </a:r>
            <a:endParaRPr lang="id-ID" dirty="0"/>
          </a:p>
        </p:txBody>
      </p:sp>
      <p:sp>
        <p:nvSpPr>
          <p:cNvPr id="16" name="Right Arrow 15"/>
          <p:cNvSpPr/>
          <p:nvPr/>
        </p:nvSpPr>
        <p:spPr>
          <a:xfrm>
            <a:off x="5588319" y="4350938"/>
            <a:ext cx="756084" cy="324036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ctangle 16"/>
          <p:cNvSpPr/>
          <p:nvPr/>
        </p:nvSpPr>
        <p:spPr>
          <a:xfrm>
            <a:off x="395536" y="6237312"/>
            <a:ext cx="8424936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KNOWLEDGE MANAGEMENT</a:t>
            </a:r>
            <a:endParaRPr lang="id-ID" dirty="0"/>
          </a:p>
        </p:txBody>
      </p:sp>
      <p:sp>
        <p:nvSpPr>
          <p:cNvPr id="10" name="Down Arrow 9"/>
          <p:cNvSpPr/>
          <p:nvPr/>
        </p:nvSpPr>
        <p:spPr>
          <a:xfrm>
            <a:off x="3879806" y="5661248"/>
            <a:ext cx="134026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16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648" y="1686299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Capturing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4644008" y="2205262"/>
            <a:ext cx="2448272" cy="64807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organizing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467544" y="260648"/>
            <a:ext cx="8424936" cy="93610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KNOWLEDGE MANAGEMENT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4556088" y="4138348"/>
            <a:ext cx="2448272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Refining</a:t>
            </a:r>
            <a:endParaRPr lang="id-ID" dirty="0"/>
          </a:p>
        </p:txBody>
      </p:sp>
      <p:sp>
        <p:nvSpPr>
          <p:cNvPr id="11" name="Rectangle 10"/>
          <p:cNvSpPr/>
          <p:nvPr/>
        </p:nvSpPr>
        <p:spPr>
          <a:xfrm>
            <a:off x="1115616" y="4597097"/>
            <a:ext cx="244827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Transfer</a:t>
            </a:r>
            <a:endParaRPr lang="id-ID" dirty="0"/>
          </a:p>
        </p:txBody>
      </p:sp>
      <p:sp>
        <p:nvSpPr>
          <p:cNvPr id="3" name="Curved Left Arrow 2"/>
          <p:cNvSpPr/>
          <p:nvPr/>
        </p:nvSpPr>
        <p:spPr>
          <a:xfrm>
            <a:off x="1547664" y="2636912"/>
            <a:ext cx="4032448" cy="196018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33093" y="5045114"/>
            <a:ext cx="2583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000" dirty="0"/>
              <a:t>(Elias M </a:t>
            </a:r>
            <a:r>
              <a:rPr lang="id-ID" sz="2000" dirty="0" smtClean="0"/>
              <a:t>Awad.2004)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5344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8" y="2564904"/>
            <a:ext cx="3178696" cy="1754485"/>
          </a:xfrm>
        </p:spPr>
        <p:txBody>
          <a:bodyPr/>
          <a:lstStyle/>
          <a:p>
            <a:r>
              <a:rPr lang="id-ID" dirty="0" smtClean="0"/>
              <a:t>Entry </a:t>
            </a:r>
            <a:r>
              <a:rPr lang="id-ID" dirty="0"/>
              <a:t>Data</a:t>
            </a:r>
            <a:endParaRPr lang="id-ID" dirty="0" smtClean="0"/>
          </a:p>
          <a:p>
            <a:r>
              <a:rPr lang="id-ID" dirty="0" smtClean="0"/>
              <a:t>Scanning</a:t>
            </a:r>
          </a:p>
          <a:p>
            <a:r>
              <a:rPr lang="id-ID" dirty="0" smtClean="0"/>
              <a:t>Voice input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Capturing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887104" cy="3170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21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835" y="2431429"/>
            <a:ext cx="8229600" cy="3877891"/>
          </a:xfrm>
        </p:spPr>
        <p:txBody>
          <a:bodyPr/>
          <a:lstStyle/>
          <a:p>
            <a:r>
              <a:rPr lang="id-ID" dirty="0" smtClean="0"/>
              <a:t>Cataloging</a:t>
            </a:r>
          </a:p>
          <a:p>
            <a:r>
              <a:rPr lang="id-ID" dirty="0" smtClean="0"/>
              <a:t>Indexing</a:t>
            </a:r>
          </a:p>
          <a:p>
            <a:r>
              <a:rPr lang="id-ID" dirty="0" smtClean="0"/>
              <a:t>Linking</a:t>
            </a:r>
          </a:p>
          <a:p>
            <a:pPr marL="0" indent="0">
              <a:buNone/>
            </a:pPr>
            <a:endParaRPr lang="id-ID" dirty="0" smtClean="0"/>
          </a:p>
          <a:p>
            <a:endParaRPr lang="id-ID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/>
              <a:t>O</a:t>
            </a:r>
            <a:r>
              <a:rPr lang="id-ID" dirty="0" smtClean="0"/>
              <a:t>rganizing</a:t>
            </a:r>
            <a:endParaRPr lang="id-ID" dirty="0"/>
          </a:p>
        </p:txBody>
      </p:sp>
      <p:sp>
        <p:nvSpPr>
          <p:cNvPr id="5" name="AutoShape 4" descr="Image result for link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177" y="2636912"/>
            <a:ext cx="5760258" cy="278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33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/>
          <a:lstStyle/>
          <a:p>
            <a:r>
              <a:rPr lang="id-ID" dirty="0" smtClean="0"/>
              <a:t>Contextualizing</a:t>
            </a:r>
          </a:p>
          <a:p>
            <a:r>
              <a:rPr lang="id-ID" dirty="0" smtClean="0"/>
              <a:t>Collaborating</a:t>
            </a:r>
          </a:p>
          <a:p>
            <a:endParaRPr lang="id-ID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Refining</a:t>
            </a:r>
            <a:endParaRPr lang="id-ID" dirty="0"/>
          </a:p>
        </p:txBody>
      </p:sp>
      <p:sp>
        <p:nvSpPr>
          <p:cNvPr id="5" name="AutoShape 2" descr="Image result for contextualiz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2703"/>
            <a:ext cx="4608512" cy="3657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6216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1601019"/>
          </a:xfrm>
        </p:spPr>
        <p:txBody>
          <a:bodyPr/>
          <a:lstStyle/>
          <a:p>
            <a:r>
              <a:rPr lang="id-ID" dirty="0" smtClean="0"/>
              <a:t>Flow</a:t>
            </a:r>
          </a:p>
          <a:p>
            <a:r>
              <a:rPr lang="id-ID" dirty="0" smtClean="0"/>
              <a:t>Sharing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Transfer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772816"/>
            <a:ext cx="5862300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093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1041" y="5085184"/>
            <a:ext cx="84249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/>
              <a:t>You are be came</a:t>
            </a:r>
          </a:p>
          <a:p>
            <a:pPr algn="ctr"/>
            <a:r>
              <a:rPr lang="id-ID" sz="2800" b="1" dirty="0" smtClean="0"/>
              <a:t> “WORKING SMARTER, NOT HARDER”    </a:t>
            </a:r>
          </a:p>
          <a:p>
            <a:pPr algn="ctr"/>
            <a:r>
              <a:rPr lang="id-ID" dirty="0" smtClean="0"/>
              <a:t>(Elias M Awad)</a:t>
            </a:r>
            <a:endParaRPr lang="id-ID" dirty="0"/>
          </a:p>
        </p:txBody>
      </p:sp>
      <p:sp>
        <p:nvSpPr>
          <p:cNvPr id="9" name="Down Arrow 8"/>
          <p:cNvSpPr/>
          <p:nvPr/>
        </p:nvSpPr>
        <p:spPr>
          <a:xfrm rot="20176849">
            <a:off x="2874104" y="2928125"/>
            <a:ext cx="1512168" cy="2276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7-Point Star 11"/>
          <p:cNvSpPr/>
          <p:nvPr/>
        </p:nvSpPr>
        <p:spPr>
          <a:xfrm>
            <a:off x="542198" y="620688"/>
            <a:ext cx="4032448" cy="3096344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/>
              <a:t>KNOWLEDGE </a:t>
            </a:r>
            <a:r>
              <a:rPr lang="id-ID" sz="2400" dirty="0" smtClean="0"/>
              <a:t>MANAGEMENT</a:t>
            </a:r>
            <a:endParaRPr lang="id-ID" dirty="0"/>
          </a:p>
        </p:txBody>
      </p:sp>
      <p:pic>
        <p:nvPicPr>
          <p:cNvPr id="5122" name="Picture 2" descr="Image result for SMART librari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2"/>
          <a:stretch/>
        </p:blipFill>
        <p:spPr bwMode="auto">
          <a:xfrm>
            <a:off x="5220072" y="476672"/>
            <a:ext cx="359284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24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asil gambar untuk thanks you  q and 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8" y="264368"/>
            <a:ext cx="9036496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3340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3124200" cy="8080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Artikel</a:t>
            </a:r>
            <a:endParaRPr lang="en-US" dirty="0"/>
          </a:p>
        </p:txBody>
      </p:sp>
      <p:pic>
        <p:nvPicPr>
          <p:cNvPr id="12291" name="Picture 2" descr="D:\Data 2013\pustakawan\artikel\ki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70038"/>
            <a:ext cx="327660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D:\Data 2013\pustakawan\artikel\ki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58913"/>
            <a:ext cx="3211513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9405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3276600" cy="8080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artikel</a:t>
            </a:r>
            <a:endParaRPr lang="en-US" dirty="0"/>
          </a:p>
        </p:txBody>
      </p:sp>
      <p:pic>
        <p:nvPicPr>
          <p:cNvPr id="13315" name="Picture 2" descr="D:\Data 2013\pustakawan\artikel\KT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3962400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D:\Data 2013\pustakawan\artikel\kt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5814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440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0"/>
          <p:cNvSpPr/>
          <p:nvPr/>
        </p:nvSpPr>
        <p:spPr>
          <a:xfrm>
            <a:off x="3594100" y="3886200"/>
            <a:ext cx="2286000" cy="27432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>
            <a:off x="6575425" y="3849688"/>
            <a:ext cx="2286000" cy="2895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6540500" y="692696"/>
            <a:ext cx="2286000" cy="2895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Process 7"/>
          <p:cNvSpPr/>
          <p:nvPr/>
        </p:nvSpPr>
        <p:spPr>
          <a:xfrm>
            <a:off x="3462338" y="806450"/>
            <a:ext cx="2133600" cy="2819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4" t="12177" r="61446" b="31354"/>
          <a:stretch>
            <a:fillRect/>
          </a:stretch>
        </p:blipFill>
        <p:spPr bwMode="auto">
          <a:xfrm>
            <a:off x="0" y="7938"/>
            <a:ext cx="2743200" cy="666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227112"/>
            <a:ext cx="5111824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endParaRPr lang="en-US" dirty="0"/>
          </a:p>
        </p:txBody>
      </p:sp>
      <p:pic>
        <p:nvPicPr>
          <p:cNvPr id="14344" name="Picture 12" descr="D:\Data 2013\pustakawan\buku\buk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3962400"/>
            <a:ext cx="19812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4" descr="D:\Data 2013\pustakawan\buku\Kode et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4038600"/>
            <a:ext cx="1905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AutoShape 10" descr="Hasil gambar untuk dasar ilmu pendidik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914400"/>
            <a:ext cx="1905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3" descr="D:\Data 2013\pustakawan\buku\dasar ip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836613"/>
            <a:ext cx="1981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44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Process 13"/>
          <p:cNvSpPr/>
          <p:nvPr/>
        </p:nvSpPr>
        <p:spPr>
          <a:xfrm>
            <a:off x="3363913" y="3865563"/>
            <a:ext cx="2286000" cy="2895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>
            <a:off x="609600" y="762000"/>
            <a:ext cx="2286000" cy="2895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lowchart: Process 11"/>
          <p:cNvSpPr/>
          <p:nvPr/>
        </p:nvSpPr>
        <p:spPr>
          <a:xfrm>
            <a:off x="3581400" y="762000"/>
            <a:ext cx="2286000" cy="2895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488950" y="3868738"/>
            <a:ext cx="2286000" cy="2895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762000"/>
            <a:ext cx="31242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buku</a:t>
            </a:r>
            <a:endParaRPr lang="en-US" dirty="0"/>
          </a:p>
        </p:txBody>
      </p:sp>
      <p:pic>
        <p:nvPicPr>
          <p:cNvPr id="15367" name="Picture 15" descr="D:\Data 2013\pustakawan\buku\pengd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914400"/>
            <a:ext cx="1981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6" descr="D:\Data 2013\pustakawan\buku\psklg perp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1981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7" descr="D:\Data 2013\buku\Buku jadi\COVER - LIBRARY LIFE STYL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4"/>
          <a:stretch>
            <a:fillRect/>
          </a:stretch>
        </p:blipFill>
        <p:spPr bwMode="auto">
          <a:xfrm>
            <a:off x="3554413" y="3937000"/>
            <a:ext cx="19050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1" descr="E:\data 2016\whatsapp_foto\WhatsApp Image 2016-10-20 at 09.13.59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4" t="11288" r="18018" b="15501"/>
          <a:stretch>
            <a:fillRect/>
          </a:stretch>
        </p:blipFill>
        <p:spPr bwMode="auto">
          <a:xfrm>
            <a:off x="609600" y="4006850"/>
            <a:ext cx="196215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lowchart: Process 14"/>
          <p:cNvSpPr/>
          <p:nvPr/>
        </p:nvSpPr>
        <p:spPr>
          <a:xfrm>
            <a:off x="6289675" y="2203450"/>
            <a:ext cx="2590800" cy="28956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7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450" y="2381250"/>
            <a:ext cx="212883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567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d-ID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91" y="72008"/>
            <a:ext cx="9173691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398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15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Indonesia ada di urutan ke 21 Internasional bidang library science</a:t>
            </a:r>
            <a:endParaRPr lang="id-ID" dirty="0"/>
          </a:p>
        </p:txBody>
      </p:sp>
      <p:sp>
        <p:nvSpPr>
          <p:cNvPr id="4" name="Oval 3"/>
          <p:cNvSpPr/>
          <p:nvPr/>
        </p:nvSpPr>
        <p:spPr>
          <a:xfrm>
            <a:off x="1115616" y="2852936"/>
            <a:ext cx="4608512" cy="12241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94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/>
              <a:t>Single colour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568952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3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253</Words>
  <Application>Microsoft Office PowerPoint</Application>
  <PresentationFormat>On-screen Show (4:3)</PresentationFormat>
  <Paragraphs>131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“SERIBU WAJAH” KE(PUSTAKA)AN INDONESIA DI ERA MILENIAL</vt:lpstr>
      <vt:lpstr>PowerPoint Presentation</vt:lpstr>
      <vt:lpstr>Artikel</vt:lpstr>
      <vt:lpstr>artikel</vt:lpstr>
      <vt:lpstr>Beberapa buku</vt:lpstr>
      <vt:lpstr>Beberapa buku</vt:lpstr>
      <vt:lpstr>PowerPoint Presentation</vt:lpstr>
      <vt:lpstr>Indonesia ada di urutan ke 21 Internasional bidang library science</vt:lpstr>
      <vt:lpstr>Single colour</vt:lpstr>
      <vt:lpstr>Single colour</vt:lpstr>
      <vt:lpstr>Multi colour</vt:lpstr>
      <vt:lpstr>Multi colour</vt:lpstr>
      <vt:lpstr>Multicolour Ilmu Perpustakaan</vt:lpstr>
      <vt:lpstr>Budaya literasi</vt:lpstr>
      <vt:lpstr>Kebutuhan</vt:lpstr>
      <vt:lpstr>WAJAH PUSTAKAWAN INDONESIA</vt:lpstr>
      <vt:lpstr>Penerbitan jurnal Indonesia</vt:lpstr>
      <vt:lpstr>Librarian </vt:lpstr>
      <vt:lpstr>WHAT WE HAVE TO DO?</vt:lpstr>
      <vt:lpstr>PARADIGMA KEPUSTAKAWANAN</vt:lpstr>
      <vt:lpstr>PowerPoint Presentation</vt:lpstr>
      <vt:lpstr>Capturing</vt:lpstr>
      <vt:lpstr>Organizing</vt:lpstr>
      <vt:lpstr>Refining</vt:lpstr>
      <vt:lpstr>Transfer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“SERIBU” WAJAH PUSTAKAWAN DI  ERA MILENIAL</dc:title>
  <dc:creator>Wiji</dc:creator>
  <cp:lastModifiedBy>Wiji</cp:lastModifiedBy>
  <cp:revision>65</cp:revision>
  <dcterms:created xsi:type="dcterms:W3CDTF">2018-04-17T12:00:45Z</dcterms:created>
  <dcterms:modified xsi:type="dcterms:W3CDTF">2018-04-29T22:52:41Z</dcterms:modified>
</cp:coreProperties>
</file>